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9" r:id="rId3"/>
    <p:sldId id="282" r:id="rId4"/>
    <p:sldId id="283" r:id="rId5"/>
    <p:sldId id="284" r:id="rId6"/>
    <p:sldId id="292" r:id="rId7"/>
    <p:sldId id="293" r:id="rId8"/>
    <p:sldId id="285" r:id="rId9"/>
    <p:sldId id="286" r:id="rId10"/>
    <p:sldId id="287" r:id="rId11"/>
    <p:sldId id="289" r:id="rId12"/>
    <p:sldId id="290" r:id="rId13"/>
    <p:sldId id="291" r:id="rId14"/>
    <p:sldId id="262" r:id="rId15"/>
    <p:sldId id="272" r:id="rId16"/>
    <p:sldId id="265" r:id="rId17"/>
    <p:sldId id="294" r:id="rId18"/>
    <p:sldId id="295" r:id="rId19"/>
    <p:sldId id="296" r:id="rId20"/>
    <p:sldId id="280" r:id="rId21"/>
    <p:sldId id="278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онстантин Казанцев" initials="КК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84"/>
  </p:normalViewPr>
  <p:slideViewPr>
    <p:cSldViewPr snapToGrid="0" snapToObjects="1">
      <p:cViewPr>
        <p:scale>
          <a:sx n="106" d="100"/>
          <a:sy n="106" d="100"/>
        </p:scale>
        <p:origin x="-108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AFF459B-33B2-8440-9931-F6A8D63E19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C25ABE2-2704-ED4A-B3C0-8FAA0E573F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27D9DAD-47FA-9C42-890B-072E87EE4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16.12.2025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3D548C71-AD09-B049-A5A6-B78E197B9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A98004D-67AA-2144-8A6A-C2CFFEEBB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5934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83D8B99-E45B-A34E-BE82-3FC75FE094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A8DCD49-72C3-0249-BC68-828BD660FA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65B42AC-2E52-E64B-9294-F8179AF94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16.12.2025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F33FAA5-82A6-6E4C-A268-4846010BA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07A54395-28AA-2E4B-BBA6-229850D2E4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343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1465AB4-65C4-A24A-B3C9-AD4910C6AC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DD09A968-EAD6-674A-BE59-3B835650A4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97086A4-0F7B-7641-A9AD-5A1B47B93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16.12.2025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5F0839B-FA32-3546-AE5A-4D265C3AF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AD3FA30-7D7A-9C4D-B62A-06D30E89C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990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12/16/2025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Trebuchet MS"/>
                <a:cs typeface="Trebuchet MS"/>
              </a:defRPr>
            </a:lvl1pPr>
          </a:lstStyle>
          <a:p>
            <a:pPr marL="25400">
              <a:lnSpc>
                <a:spcPts val="1240"/>
              </a:lnSpc>
            </a:pPr>
            <a:fld id="{81D60167-4931-47E6-BA6A-407CBD079E47}" type="slidenum">
              <a:rPr lang="ru-RU" spc="-25" smtClean="0"/>
              <a:pPr marL="25400">
                <a:lnSpc>
                  <a:spcPts val="1240"/>
                </a:lnSpc>
              </a:pPr>
              <a:t>‹#›</a:t>
            </a:fld>
            <a:endParaRPr lang="ru-RU" spc="-25" dirty="0"/>
          </a:p>
        </p:txBody>
      </p:sp>
    </p:spTree>
    <p:extLst>
      <p:ext uri="{BB962C8B-B14F-4D97-AF65-F5344CB8AC3E}">
        <p14:creationId xmlns:p14="http://schemas.microsoft.com/office/powerpoint/2010/main" val="829145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B05AB57-07B1-FD4E-8288-8C60E295C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AA3B7D8-F42D-554B-B9B4-5E4639553E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674277F-D47F-714A-8AF4-2CB89E749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16.12.2025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9218065-D3B9-A841-9353-D3D368800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5BF872C-0DB9-6748-B2B8-C44C63610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668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7D7D33D-F153-9942-B3E4-9E9D1924A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AA0CFF6-92D5-3840-872B-FC7162E19F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DE12404-8005-0E43-96F1-48A750498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16.12.2025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ECA476A1-A4D9-8E4C-B975-ACA16E9A55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8DEE1D6-737A-5B40-B37C-1D237F0BBB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2943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1A34CF8-14E3-7D41-8B5C-C29764B8FA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A37844F-0107-6846-B309-228126DA03F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79147C3-83EA-B841-B4A8-CDA7B781CD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B449E8F-9636-7149-9856-1FBAF8E052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16.12.2025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2DFC5A3A-E3E1-3641-A033-DE2B32967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F8F91C34-AD13-FE4E-9FBE-348CF2E5DA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7943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07F9B9D-ED95-AC46-A341-75EAE536C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CF864B7-0DEE-E745-9A48-C1096CBA23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76944680-32E8-B44E-A66E-DA85557B7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E1B11E7-1788-3848-8A30-9B3E94321D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321D0F5A-4353-7343-9DF1-C44CCD8444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79E0F018-4A03-B740-8AAC-403DF4EF8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16.12.2025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59E2B727-F04B-2C42-A197-8481AB7D6C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EBDDF543-BABB-B54E-9064-DB5D1AC39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602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E352AD5-36AC-7B48-895B-DA8755F6F6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1754F44C-8A13-7E4E-9BDC-7BEBBC0BDA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16.12.2025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ADEAC1E5-96F1-9E4E-92B3-39F6D4277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14C4BB07-8F56-9B4A-9430-63526CE92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1462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3BF9B54-B429-6444-8028-9C2154560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16.12.2025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A2424B56-7508-144E-87CD-C9EE9DECB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C2260770-E9D5-2749-B5B5-6A227D841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533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13919FA-DACE-FB4B-8618-DF695BC194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1C42BC8-9240-E441-9F58-B69FDC54B3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47FB251-C3EA-1B4E-B63C-616127E5AC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4E7C34C6-EE70-0844-9874-F67AB90D85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16.12.2025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EFEFD74-A523-C949-BAE6-ED9B20B11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4F1E4357-7700-B44E-9E78-64EE07C1E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2189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3332692-3A12-3240-811E-FBE851EA5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EFC25A3-9BEB-2741-AF63-510D3484D4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8B4CE6A-0581-184A-94F4-3C106F9259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136AC4B-6F53-4541-B3A5-B29785A53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F65D5E-475C-754B-83E5-443BDAB18367}" type="datetimeFigureOut">
              <a:rPr lang="ru-RU" smtClean="0"/>
              <a:t>16.12.2025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879A74A-F4E4-0149-B592-30AE34EB7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CDE8BD4-E87B-6F4B-B420-4672E7D320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188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0D5E842-52D9-4841-B948-4505999A9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A67CEB50-81AA-8641-9FE1-6C07FC3384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FAD471C0-8EBB-F14A-A14F-CF5BE031EC7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65D5E-475C-754B-83E5-443BDAB18367}" type="datetimeFigureOut">
              <a:rPr lang="ru-RU" smtClean="0"/>
              <a:t>16.12.2025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EC171D6-4769-844C-A329-B125F31C6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43C606D-A56E-9F45-AFE6-F4037AEC89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7846F-56CF-CB41-AF74-6F53F7AF01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492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microsoft.com/office/2007/relationships/hdphoto" Target="../media/hdphoto2.wdp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103275-95DB-0845-9A60-F4776DE643B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Р</a:t>
            </a:r>
            <a:r>
              <a:rPr lang="x-none" b="1"/>
              <a:t>АЗДЕЛ </a:t>
            </a:r>
            <a:r>
              <a:rPr lang="en-US" b="1" dirty="0"/>
              <a:t>VI</a:t>
            </a:r>
            <a:r>
              <a:rPr lang="x-none" b="1"/>
              <a:t>. </a:t>
            </a:r>
            <a:r>
              <a:rPr lang="en-US" b="1" dirty="0"/>
              <a:t/>
            </a:r>
            <a:br>
              <a:rPr lang="en-US" b="1" dirty="0"/>
            </a:br>
            <a:r>
              <a:rPr lang="x-none" b="1"/>
              <a:t>РАБОТА ДИАГНОСТИЧЕСКИХ ОТДЕЛЕНИЙ (КАБИНЕТОВ)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F88787CA-F03E-AD41-8853-60AFE86F317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Главный внештатный специалист по лучевой и инструментальной диагностике</a:t>
            </a:r>
          </a:p>
          <a:p>
            <a:r>
              <a:rPr lang="ru-RU" dirty="0"/>
              <a:t>Казанцев Константин Борисович</a:t>
            </a:r>
          </a:p>
          <a:p>
            <a:endParaRPr lang="ru-RU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03C8891C-BB9F-1446-9C15-ECE5895C523B}"/>
              </a:ext>
            </a:extLst>
          </p:cNvPr>
          <p:cNvSpPr txBox="1"/>
          <p:nvPr/>
        </p:nvSpPr>
        <p:spPr>
          <a:xfrm>
            <a:off x="5041193" y="5770605"/>
            <a:ext cx="21096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/>
              <a:t>19.12.2019 г.</a:t>
            </a:r>
          </a:p>
        </p:txBody>
      </p:sp>
    </p:spTree>
    <p:extLst>
      <p:ext uri="{BB962C8B-B14F-4D97-AF65-F5344CB8AC3E}">
        <p14:creationId xmlns:p14="http://schemas.microsoft.com/office/powerpoint/2010/main" val="2879534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BE33ECD-224C-7596-7BC3-10EA767FE6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B1B3B9A5-F167-A9D9-B3CA-E7C3F5D6C003}"/>
              </a:ext>
            </a:extLst>
          </p:cNvPr>
          <p:cNvSpPr txBox="1"/>
          <p:nvPr/>
        </p:nvSpPr>
        <p:spPr>
          <a:xfrm>
            <a:off x="433137" y="7593"/>
            <a:ext cx="11650799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700" dirty="0"/>
              <a:t> СТРОКА 1 = сумме строк 1+2+3+4+5+6+7+8., подстроки 3.1, 3.2 и дополнительно не суммируются в данную строку.</a:t>
            </a:r>
          </a:p>
          <a:p>
            <a:r>
              <a:rPr lang="ru-RU" sz="3700" b="1" u="sng" dirty="0"/>
              <a:t>Сумма подстрок учитывается в соответствующей строке.</a:t>
            </a:r>
          </a:p>
          <a:p>
            <a:r>
              <a:rPr lang="ru-RU" sz="3700" b="1" u="sng" dirty="0"/>
              <a:t>Например</a:t>
            </a:r>
            <a:r>
              <a:rPr lang="ru-RU" sz="3700" b="1" dirty="0"/>
              <a:t>: </a:t>
            </a:r>
            <a:r>
              <a:rPr lang="ru-RU" sz="3700" dirty="0"/>
              <a:t>строка 3 = или </a:t>
            </a:r>
            <a:r>
              <a:rPr lang="en-US" sz="3700" dirty="0"/>
              <a:t>&gt;</a:t>
            </a:r>
            <a:r>
              <a:rPr lang="ru-RU" sz="3700" dirty="0"/>
              <a:t> суммы подстрок 3.1+3.2, может быть больше так как дополнительно учитываются обзорные снимки живота (при подозрении на перфорацию полого органа, кишечную непроходимость), снимки при подозрении на инородные тела в ЖКТ. </a:t>
            </a:r>
          </a:p>
          <a:p>
            <a:r>
              <a:rPr lang="ru-RU" sz="3700" dirty="0"/>
              <a:t>По аналогии заполняются и другие строки</a:t>
            </a:r>
          </a:p>
        </p:txBody>
      </p:sp>
    </p:spTree>
    <p:extLst>
      <p:ext uri="{BB962C8B-B14F-4D97-AF65-F5344CB8AC3E}">
        <p14:creationId xmlns:p14="http://schemas.microsoft.com/office/powerpoint/2010/main" val="8045561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39CC264E-467C-0E75-D1F8-00294A269C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CB1142B-6FCA-A32D-45C2-9897B488710C}"/>
              </a:ext>
            </a:extLst>
          </p:cNvPr>
          <p:cNvSpPr txBox="1"/>
          <p:nvPr/>
        </p:nvSpPr>
        <p:spPr>
          <a:xfrm>
            <a:off x="693821" y="258868"/>
            <a:ext cx="1139011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 </a:t>
            </a:r>
            <a:r>
              <a:rPr lang="ru-RU" sz="3600" b="1" dirty="0"/>
              <a:t>Строка 6 </a:t>
            </a:r>
          </a:p>
          <a:p>
            <a:r>
              <a:rPr lang="ru-RU" sz="3600" dirty="0"/>
              <a:t>Если выполнялась внутривенная экскреторная урография 1 на исследование учитываются все снимки в том числе до введения контрастного препарата</a:t>
            </a:r>
          </a:p>
          <a:p>
            <a:r>
              <a:rPr lang="ru-RU" sz="3600" dirty="0"/>
              <a:t>1 исследование минимум 4 снимка.</a:t>
            </a:r>
          </a:p>
          <a:p>
            <a:r>
              <a:rPr lang="ru-RU" sz="3600" dirty="0"/>
              <a:t>Строка 7 сюда учитываются прицельные исследования при выявленной патологии, ПРОФИЛАКТИЧЕСКИЕ ИССЛЕДОВАНИЯ НЕ УЧИТЫВВАЮТСЯ, они вносятся в </a:t>
            </a:r>
            <a:r>
              <a:rPr lang="ru-RU" sz="3600" dirty="0" err="1"/>
              <a:t>табл</a:t>
            </a:r>
            <a:r>
              <a:rPr lang="ru-RU" sz="3600" dirty="0"/>
              <a:t> 5114.</a:t>
            </a:r>
          </a:p>
          <a:p>
            <a:r>
              <a:rPr lang="ru-RU" sz="3600" dirty="0"/>
              <a:t>1 диагностическое маммографическое исследование сопровождается обычно 2 снимками,</a:t>
            </a:r>
          </a:p>
        </p:txBody>
      </p:sp>
    </p:spTree>
    <p:extLst>
      <p:ext uri="{BB962C8B-B14F-4D97-AF65-F5344CB8AC3E}">
        <p14:creationId xmlns:p14="http://schemas.microsoft.com/office/powerpoint/2010/main" val="2279374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05FA4498-7EDA-AA70-A1D3-8051D7AD4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74D5C199-991A-7E32-8DF4-EE54A9D0EFEA}"/>
              </a:ext>
            </a:extLst>
          </p:cNvPr>
          <p:cNvSpPr txBox="1">
            <a:spLocks/>
          </p:cNvSpPr>
          <p:nvPr/>
        </p:nvSpPr>
        <p:spPr>
          <a:xfrm>
            <a:off x="838200" y="1727901"/>
            <a:ext cx="10515600" cy="37108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>
                <a:solidFill>
                  <a:srgbClr val="FF0000"/>
                </a:solidFill>
              </a:rPr>
              <a:t>СТРОКА 8 ПРОЧИЕ ОРГАНЫ И СИСТЕМЫ НЕ ЗАПОЛЯНЕТСЯ, если вносятся данные в данную строку, обязательно приложить </a:t>
            </a:r>
            <a:r>
              <a:rPr lang="ru-RU" b="1" u="sng" dirty="0">
                <a:solidFill>
                  <a:srgbClr val="FF0000"/>
                </a:solidFill>
              </a:rPr>
              <a:t>ПОЯСНИТЕЛЬНУЮ ЗАПИСКУ ЧТО ЭТО ЗА ПРОЧИЕ ОРГАНЫ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680796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128A4F2-A6D3-B46E-530F-E378AF3E96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0FA50C8-257A-F610-0775-BA90B95C0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490" y="4854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5100 </a:t>
            </a:r>
            <a:r>
              <a:rPr lang="x-none" b="1" dirty="0"/>
              <a:t>1. Рентгенодиагностические исследования (без профилактических исследований) </a:t>
            </a:r>
            <a:endParaRPr lang="ru-RU" dirty="0"/>
          </a:p>
        </p:txBody>
      </p:sp>
      <p:pic>
        <p:nvPicPr>
          <p:cNvPr id="6" name="Рисунок 5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xmlns="" id="{41B75681-BEED-A7E3-509D-A34D578DFC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4850" y="1296737"/>
            <a:ext cx="8204201" cy="2159001"/>
          </a:xfrm>
          <a:prstGeom prst="rect">
            <a:avLst/>
          </a:prstGeom>
        </p:spPr>
      </p:pic>
      <p:pic>
        <p:nvPicPr>
          <p:cNvPr id="4" name="Рисунок 3" descr="Изображение выглядит как экран, здание, легкий, часы&#10;&#10;Автоматически созданное описание">
            <a:extLst>
              <a:ext uri="{FF2B5EF4-FFF2-40B4-BE49-F238E27FC236}">
                <a16:creationId xmlns:a16="http://schemas.microsoft.com/office/drawing/2014/main" xmlns="" id="{E83A0B04-6C36-E7EE-B674-B9914975E3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4849" y="3455738"/>
            <a:ext cx="8204201" cy="1889126"/>
          </a:xfrm>
          <a:prstGeom prst="rect">
            <a:avLst/>
          </a:prstGeom>
        </p:spPr>
      </p:pic>
      <p:sp>
        <p:nvSpPr>
          <p:cNvPr id="7" name="TextBox 3">
            <a:extLst>
              <a:ext uri="{FF2B5EF4-FFF2-40B4-BE49-F238E27FC236}">
                <a16:creationId xmlns:a16="http://schemas.microsoft.com/office/drawing/2014/main" xmlns="" id="{90A5D38B-D40A-198C-4391-198F13F4F32D}"/>
              </a:ext>
            </a:extLst>
          </p:cNvPr>
          <p:cNvSpPr txBox="1"/>
          <p:nvPr/>
        </p:nvSpPr>
        <p:spPr>
          <a:xfrm>
            <a:off x="5439732" y="3185862"/>
            <a:ext cx="6427416" cy="2159002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роставлены кресты в ячейках,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 данные ячейки НЕ ЗАПОЛНЯЮТСЯ.</a:t>
            </a:r>
          </a:p>
          <a:p>
            <a:r>
              <a:rPr lang="ru-RU" sz="2400" b="1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выполнялась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фистулография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 данные вносятся как графическое исследование, или переносятся в табл. 5111 </a:t>
            </a:r>
            <a:endParaRPr lang="en-US" sz="2400" b="1" baseline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3">
            <a:extLst>
              <a:ext uri="{FF2B5EF4-FFF2-40B4-BE49-F238E27FC236}">
                <a16:creationId xmlns:a16="http://schemas.microsoft.com/office/drawing/2014/main" xmlns="" id="{FF684FC5-4058-4917-6C0A-2ED50E2166C8}"/>
              </a:ext>
            </a:extLst>
          </p:cNvPr>
          <p:cNvSpPr txBox="1"/>
          <p:nvPr/>
        </p:nvSpPr>
        <p:spPr>
          <a:xfrm>
            <a:off x="238808" y="5599785"/>
            <a:ext cx="11588964" cy="953001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baseline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выполнялась диагностическая или лечебная манипуляция, в том числе совместно с урологами, гинекологами, хирургами, под рентгеноскопией, за исключением органов ЖКТ, то данные вносятся в </a:t>
            </a:r>
            <a:r>
              <a:rPr lang="ru-RU" sz="24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5111  </a:t>
            </a:r>
            <a:endParaRPr lang="en-US" sz="2400" b="1" baseline="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758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70CC2A-7612-CE4E-AA02-9D0AF5172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589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dirty="0"/>
              <a:t>5114. </a:t>
            </a:r>
            <a:r>
              <a:rPr lang="x-none" b="1" dirty="0"/>
              <a:t>Рентгенологические </a:t>
            </a:r>
            <a:r>
              <a:rPr lang="x-none" b="1" dirty="0">
                <a:solidFill>
                  <a:srgbClr val="FF0000"/>
                </a:solidFill>
              </a:rPr>
              <a:t>профилактические </a:t>
            </a:r>
            <a:r>
              <a:rPr lang="x-none" b="1" dirty="0"/>
              <a:t>(</a:t>
            </a:r>
            <a:r>
              <a:rPr lang="x-none" b="1" dirty="0">
                <a:solidFill>
                  <a:srgbClr val="FF0000"/>
                </a:solidFill>
              </a:rPr>
              <a:t>скрининговые</a:t>
            </a:r>
            <a:r>
              <a:rPr lang="x-none" b="1" dirty="0"/>
              <a:t>) обследования</a:t>
            </a:r>
            <a:r>
              <a:rPr lang="ru-RU" dirty="0">
                <a:effectLst/>
              </a:rPr>
              <a:t> </a:t>
            </a:r>
            <a:endParaRPr lang="ru-RU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A8AE8372-8199-CC40-8F3A-EBC865E0687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472007"/>
              </p:ext>
            </p:extLst>
          </p:nvPr>
        </p:nvGraphicFramePr>
        <p:xfrm>
          <a:off x="0" y="1421458"/>
          <a:ext cx="10515599" cy="4878005"/>
        </p:xfrm>
        <a:graphic>
          <a:graphicData uri="http://schemas.openxmlformats.org/drawingml/2006/table">
            <a:tbl>
              <a:tblPr firstCol="1" bandRow="1">
                <a:tableStyleId>{5FD0F851-EC5A-4D38-B0AD-8093EC10F338}</a:tableStyleId>
              </a:tblPr>
              <a:tblGrid>
                <a:gridCol w="6041681">
                  <a:extLst>
                    <a:ext uri="{9D8B030D-6E8A-4147-A177-3AD203B41FA5}">
                      <a16:colId xmlns:a16="http://schemas.microsoft.com/office/drawing/2014/main" xmlns="" val="2165981220"/>
                    </a:ext>
                  </a:extLst>
                </a:gridCol>
                <a:gridCol w="596943">
                  <a:extLst>
                    <a:ext uri="{9D8B030D-6E8A-4147-A177-3AD203B41FA5}">
                      <a16:colId xmlns:a16="http://schemas.microsoft.com/office/drawing/2014/main" xmlns="" val="3804423674"/>
                    </a:ext>
                  </a:extLst>
                </a:gridCol>
                <a:gridCol w="894363">
                  <a:extLst>
                    <a:ext uri="{9D8B030D-6E8A-4147-A177-3AD203B41FA5}">
                      <a16:colId xmlns:a16="http://schemas.microsoft.com/office/drawing/2014/main" xmlns="" val="1286636187"/>
                    </a:ext>
                  </a:extLst>
                </a:gridCol>
                <a:gridCol w="1491306">
                  <a:extLst>
                    <a:ext uri="{9D8B030D-6E8A-4147-A177-3AD203B41FA5}">
                      <a16:colId xmlns:a16="http://schemas.microsoft.com/office/drawing/2014/main" xmlns="" val="2422686714"/>
                    </a:ext>
                  </a:extLst>
                </a:gridCol>
                <a:gridCol w="1491306">
                  <a:extLst>
                    <a:ext uri="{9D8B030D-6E8A-4147-A177-3AD203B41FA5}">
                      <a16:colId xmlns:a16="http://schemas.microsoft.com/office/drawing/2014/main" xmlns="" val="2706808006"/>
                    </a:ext>
                  </a:extLst>
                </a:gridCol>
              </a:tblGrid>
              <a:tr h="23870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Наименование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№ строки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Всего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из них: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1746751"/>
                  </a:ext>
                </a:extLst>
              </a:tr>
              <a:tr h="7161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детям 0-17 лет</a:t>
                      </a:r>
                      <a:endParaRPr lang="ru-RU" sz="20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(включительно)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лицам старше трудоспособного возраста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21815734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4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5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263181153"/>
                  </a:ext>
                </a:extLst>
              </a:tr>
              <a:tr h="437631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Число рентгеновских профилактических исследований</a:t>
                      </a:r>
                      <a:endParaRPr lang="ru-RU" sz="2000" dirty="0">
                        <a:effectLst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органов грудной клетки, всего,  в том числе выполнено: 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6550030"/>
                  </a:ext>
                </a:extLst>
              </a:tr>
              <a:tr h="218817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        на пленочных флюорографах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474294636"/>
                  </a:ext>
                </a:extLst>
              </a:tr>
              <a:tr h="218817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                 из них: на передвижных пленочных флюорографических установках                                                     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1.1.1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3869507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     на цифровых флюорографах  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1.2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15122297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              из них: на передвижных цифровых флюорографических установках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1.2.1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926278404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     рентгенографий на пленке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1.3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235867098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        </a:t>
                      </a:r>
                      <a:r>
                        <a:rPr lang="ru-RU" sz="1400" dirty="0" err="1">
                          <a:solidFill>
                            <a:srgbClr val="FF0000"/>
                          </a:solidFill>
                          <a:effectLst/>
                        </a:rPr>
                        <a:t>низкодозных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 компьютерных томографий 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Х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7289057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Число рентгеновских профилактических исследований молочных желез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Х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742454661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из  них выполнено:  на пленочных аппаратах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3.1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Х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610115703"/>
                  </a:ext>
                </a:extLst>
              </a:tr>
              <a:tr h="477416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                                  на цифровых аппаратах и аппаратах, оснащенных системой</a:t>
                      </a:r>
                      <a:endParaRPr lang="ru-RU" sz="2000">
                        <a:effectLst/>
                      </a:endParaRP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                                   компьютерной радиографии  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3.2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Х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223158946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                                   с использованием </a:t>
                      </a:r>
                      <a:r>
                        <a:rPr lang="ru-RU" sz="1400" dirty="0" err="1">
                          <a:effectLst/>
                        </a:rPr>
                        <a:t>томосинтеза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3.3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Х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27612861"/>
                  </a:ext>
                </a:extLst>
              </a:tr>
              <a:tr h="238708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</a:rPr>
                        <a:t>                                   на передвижных маммографических установках</a:t>
                      </a:r>
                      <a:endParaRPr lang="ru-RU" sz="20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3.4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Х</a:t>
                      </a:r>
                      <a:endParaRPr lang="ru-RU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4160963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570FE9CF-2FB5-6D17-705C-59896D541A18}"/>
              </a:ext>
            </a:extLst>
          </p:cNvPr>
          <p:cNvSpPr txBox="1"/>
          <p:nvPr/>
        </p:nvSpPr>
        <p:spPr>
          <a:xfrm>
            <a:off x="7204433" y="-2090501"/>
            <a:ext cx="3928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highlight>
                <a:srgbClr val="FFFF00"/>
              </a:highlight>
            </a:endParaRPr>
          </a:p>
        </p:txBody>
      </p:sp>
      <p:sp>
        <p:nvSpPr>
          <p:cNvPr id="6" name="TextBox 3">
            <a:extLst>
              <a:ext uri="{FF2B5EF4-FFF2-40B4-BE49-F238E27FC236}">
                <a16:creationId xmlns:a16="http://schemas.microsoft.com/office/drawing/2014/main" xmlns="" id="{B1E8D2FD-E84C-8CE1-6C9C-0726AAC0D8A3}"/>
              </a:ext>
            </a:extLst>
          </p:cNvPr>
          <p:cNvSpPr txBox="1"/>
          <p:nvPr/>
        </p:nvSpPr>
        <p:spPr>
          <a:xfrm>
            <a:off x="6705600" y="2747021"/>
            <a:ext cx="5486400" cy="2274158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200" b="1" dirty="0">
                <a:solidFill>
                  <a:srgbClr val="FF0000"/>
                </a:solidFill>
              </a:rPr>
              <a:t>Профилактические исследование (рентгенограммы) выполнение на цифровых рентгеновских аппаратах (не являющиеся </a:t>
            </a:r>
            <a:r>
              <a:rPr lang="ru-RU" sz="2200" b="1" dirty="0" err="1">
                <a:solidFill>
                  <a:srgbClr val="FF0000"/>
                </a:solidFill>
              </a:rPr>
              <a:t>флюографами</a:t>
            </a:r>
            <a:r>
              <a:rPr lang="ru-RU" sz="2200" b="1" dirty="0">
                <a:solidFill>
                  <a:srgbClr val="FF0000"/>
                </a:solidFill>
              </a:rPr>
              <a:t>) указываются в строке 1, без расшифровки </a:t>
            </a:r>
          </a:p>
          <a:p>
            <a:pPr algn="ctr"/>
            <a:r>
              <a:rPr lang="ru-RU" sz="2200" b="1" dirty="0">
                <a:solidFill>
                  <a:srgbClr val="FF0000"/>
                </a:solidFill>
                <a:highlight>
                  <a:srgbClr val="FFFF00"/>
                </a:highlight>
              </a:rPr>
              <a:t>Стр1 = или </a:t>
            </a:r>
            <a:r>
              <a:rPr lang="en-US" sz="2200" b="1" dirty="0">
                <a:solidFill>
                  <a:srgbClr val="FF0000"/>
                </a:solidFill>
                <a:highlight>
                  <a:srgbClr val="FFFF00"/>
                </a:highlight>
              </a:rPr>
              <a:t>&gt;</a:t>
            </a:r>
            <a:r>
              <a:rPr lang="ru-RU" sz="2200" b="1" dirty="0">
                <a:solidFill>
                  <a:srgbClr val="FF0000"/>
                </a:solidFill>
                <a:highlight>
                  <a:srgbClr val="FFFF00"/>
                </a:highlight>
              </a:rPr>
              <a:t> суммы </a:t>
            </a:r>
            <a:r>
              <a:rPr lang="ru-RU" sz="22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стр</a:t>
            </a:r>
            <a:r>
              <a:rPr lang="ru-RU" sz="2200" b="1" dirty="0">
                <a:solidFill>
                  <a:srgbClr val="FF0000"/>
                </a:solidFill>
                <a:highlight>
                  <a:srgbClr val="FFFF00"/>
                </a:highlight>
              </a:rPr>
              <a:t> 1.1+1.2</a:t>
            </a:r>
          </a:p>
        </p:txBody>
      </p:sp>
      <p:sp>
        <p:nvSpPr>
          <p:cNvPr id="7" name="TextBox 3">
            <a:extLst>
              <a:ext uri="{FF2B5EF4-FFF2-40B4-BE49-F238E27FC236}">
                <a16:creationId xmlns:a16="http://schemas.microsoft.com/office/drawing/2014/main" xmlns="" id="{2607F4A3-E294-68F5-CC39-12B3FE13FFDB}"/>
              </a:ext>
            </a:extLst>
          </p:cNvPr>
          <p:cNvSpPr txBox="1"/>
          <p:nvPr/>
        </p:nvSpPr>
        <p:spPr>
          <a:xfrm>
            <a:off x="6934200" y="5436541"/>
            <a:ext cx="4343400" cy="1325563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000" b="1" u="sng" dirty="0">
                <a:solidFill>
                  <a:schemeClr val="tx1"/>
                </a:solidFill>
              </a:rPr>
              <a:t>Графа 5 </a:t>
            </a:r>
            <a:r>
              <a:rPr lang="ru-RU" sz="2000" dirty="0">
                <a:solidFill>
                  <a:schemeClr val="tx1"/>
                </a:solidFill>
              </a:rPr>
              <a:t>не может быть пустой так как профилактические исследования так же проходят лица старше трудоспособного возраста. </a:t>
            </a:r>
          </a:p>
        </p:txBody>
      </p:sp>
    </p:spTree>
    <p:extLst>
      <p:ext uri="{BB962C8B-B14F-4D97-AF65-F5344CB8AC3E}">
        <p14:creationId xmlns:p14="http://schemas.microsoft.com/office/powerpoint/2010/main" val="1284787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CD1A85-E217-9741-AF14-DD5243C950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148" y="-297657"/>
            <a:ext cx="10515600" cy="1325563"/>
          </a:xfrm>
        </p:spPr>
        <p:txBody>
          <a:bodyPr/>
          <a:lstStyle/>
          <a:p>
            <a:r>
              <a:rPr lang="ru-RU" dirty="0"/>
              <a:t>5113. </a:t>
            </a:r>
            <a:r>
              <a:rPr lang="ru-RU" b="1" dirty="0"/>
              <a:t>Компьютерная томография</a:t>
            </a:r>
            <a:endParaRPr lang="ru-RU" dirty="0"/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0AF51A73-144C-9B43-8DF1-436D808E23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257740"/>
              </p:ext>
            </p:extLst>
          </p:nvPr>
        </p:nvGraphicFramePr>
        <p:xfrm>
          <a:off x="437148" y="706335"/>
          <a:ext cx="10515600" cy="4846320"/>
        </p:xfrm>
        <a:graphic>
          <a:graphicData uri="http://schemas.openxmlformats.org/drawingml/2006/table">
            <a:tbl>
              <a:tblPr firstRow="1" firstCol="1" bandRow="1">
                <a:tableStyleId>{3B4B98B0-60AC-42C2-AFA5-B58CD77FA1E5}</a:tableStyleId>
              </a:tblPr>
              <a:tblGrid>
                <a:gridCol w="4192875">
                  <a:extLst>
                    <a:ext uri="{9D8B030D-6E8A-4147-A177-3AD203B41FA5}">
                      <a16:colId xmlns:a16="http://schemas.microsoft.com/office/drawing/2014/main" xmlns="" val="1955820978"/>
                    </a:ext>
                  </a:extLst>
                </a:gridCol>
                <a:gridCol w="686237">
                  <a:extLst>
                    <a:ext uri="{9D8B030D-6E8A-4147-A177-3AD203B41FA5}">
                      <a16:colId xmlns:a16="http://schemas.microsoft.com/office/drawing/2014/main" xmlns="" val="3347978409"/>
                    </a:ext>
                  </a:extLst>
                </a:gridCol>
                <a:gridCol w="1093668">
                  <a:extLst>
                    <a:ext uri="{9D8B030D-6E8A-4147-A177-3AD203B41FA5}">
                      <a16:colId xmlns:a16="http://schemas.microsoft.com/office/drawing/2014/main" xmlns="" val="2012327091"/>
                    </a:ext>
                  </a:extLst>
                </a:gridCol>
                <a:gridCol w="1552118">
                  <a:extLst>
                    <a:ext uri="{9D8B030D-6E8A-4147-A177-3AD203B41FA5}">
                      <a16:colId xmlns:a16="http://schemas.microsoft.com/office/drawing/2014/main" xmlns="" val="1030534956"/>
                    </a:ext>
                  </a:extLst>
                </a:gridCol>
                <a:gridCol w="1552118">
                  <a:extLst>
                    <a:ext uri="{9D8B030D-6E8A-4147-A177-3AD203B41FA5}">
                      <a16:colId xmlns:a16="http://schemas.microsoft.com/office/drawing/2014/main" xmlns="" val="1332886172"/>
                    </a:ext>
                  </a:extLst>
                </a:gridCol>
                <a:gridCol w="1438584">
                  <a:extLst>
                    <a:ext uri="{9D8B030D-6E8A-4147-A177-3AD203B41FA5}">
                      <a16:colId xmlns:a16="http://schemas.microsoft.com/office/drawing/2014/main" xmlns="" val="4074221337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Наименования</a:t>
                      </a:r>
                      <a:endParaRPr lang="ru-RU" sz="18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органов и систем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№</a:t>
                      </a:r>
                      <a:endParaRPr lang="ru-RU" sz="180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строки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Всего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из них (гр. 3):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37984071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без внутривенного контрастирования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FF0000"/>
                          </a:solidFill>
                          <a:effectLst/>
                        </a:rPr>
                        <a:t>с внутривенным контрастированием</a:t>
                      </a:r>
                      <a:endParaRPr lang="ru-RU" sz="1600" b="1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 подразделениях, оказывающих медицинскую помощь в амбулаторных условиях 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82573463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6899128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Всего исследований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80653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в т. ч.: головного мозга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6704715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     околоносовых пазух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3478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     височной кости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392603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      области  шеи, гортани и гортаноглотки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216728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      области груди (без сердца и коронарных сосудов)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950615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      сердца и коронарных сосудов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5490715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      органов брюшной полости (печень,  селезенка,  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      поджелудочная железа)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5710472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      почек и мочевых путей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0409019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      органов малого таза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94643294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     позвоночника, из него: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</a:rPr>
                        <a:t>11</a:t>
                      </a:r>
                      <a:endParaRPr lang="ru-RU" sz="18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19653484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      позвоночника (шейный отдел)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11.1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320595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      позвоночника (грудной отдел)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0389546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     позвоночника (поясничный и крестцовый  отделы)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11.3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7291287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      костей, суставов и мягких тканей конечностей 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12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4451290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201295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FFFF00"/>
                          </a:solidFill>
                          <a:effectLst/>
                        </a:rPr>
                        <a:t>      </a:t>
                      </a:r>
                      <a:r>
                        <a:rPr lang="ru-RU" sz="180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</a:rPr>
                        <a:t>прочих органов и систем</a:t>
                      </a:r>
                      <a:endParaRPr lang="ru-RU" sz="180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13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6551825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36195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</a:rPr>
                        <a:t>Ангиография иных сосудов</a:t>
                      </a:r>
                      <a:endParaRPr lang="ru-RU" sz="1800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14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</a:t>
                      </a:r>
                      <a:endParaRPr lang="ru-RU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947632273"/>
                  </a:ext>
                </a:extLst>
              </a:tr>
            </a:tbl>
          </a:graphicData>
        </a:graphic>
      </p:graphicFrame>
      <p:sp>
        <p:nvSpPr>
          <p:cNvPr id="5" name="TextBox 1">
            <a:extLst>
              <a:ext uri="{FF2B5EF4-FFF2-40B4-BE49-F238E27FC236}">
                <a16:creationId xmlns:a16="http://schemas.microsoft.com/office/drawing/2014/main" xmlns="" id="{00000000-0008-0000-0300-000002000000}"/>
              </a:ext>
            </a:extLst>
          </p:cNvPr>
          <p:cNvSpPr txBox="1"/>
          <p:nvPr/>
        </p:nvSpPr>
        <p:spPr>
          <a:xfrm>
            <a:off x="6096000" y="2326680"/>
            <a:ext cx="4618851" cy="723104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800" b="1" baseline="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baseline="0" dirty="0">
                <a:latin typeface="Times New Roman" pitchFamily="18" charset="0"/>
                <a:cs typeface="Times New Roman" pitchFamily="18" charset="0"/>
              </a:rPr>
              <a:t> стр1 = 2+3+4+5+6+7+8+9+10+11+12+13+14</a:t>
            </a:r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xmlns="" id="{8855BDE3-9B26-80CE-220C-7FCDC30F7E42}"/>
              </a:ext>
            </a:extLst>
          </p:cNvPr>
          <p:cNvSpPr txBox="1"/>
          <p:nvPr/>
        </p:nvSpPr>
        <p:spPr>
          <a:xfrm>
            <a:off x="6096000" y="3273085"/>
            <a:ext cx="4707082" cy="1561382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solidFill>
                  <a:srgbClr val="FF0000"/>
                </a:solidFill>
              </a:rPr>
              <a:t>СТРОКА 13 ПРОЧИЕ ОРГАНЫ И СИСТЕМЫ НЕ ЗАПОЛЯНЕТСЯ, если вносятся данные в данную строку, обязательно приложить </a:t>
            </a:r>
            <a:r>
              <a:rPr lang="ru-RU" sz="2000" b="1" u="sng" dirty="0">
                <a:solidFill>
                  <a:srgbClr val="FF0000"/>
                </a:solidFill>
              </a:rPr>
              <a:t>ПОЯСНИТЕЛЬНУЮ ЗАПИСКУ ЧТО ЭТО ЗА ПРОЧИЕ ОРГАНЫ</a:t>
            </a:r>
            <a:endParaRPr lang="ru-RU" sz="2000" baseline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xmlns="" id="{96542C3E-FF40-944E-A19C-6FFFC6E94CFE}"/>
              </a:ext>
            </a:extLst>
          </p:cNvPr>
          <p:cNvSpPr txBox="1"/>
          <p:nvPr/>
        </p:nvSpPr>
        <p:spPr>
          <a:xfrm>
            <a:off x="234616" y="5585536"/>
            <a:ext cx="11722768" cy="1325563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>
                <a:solidFill>
                  <a:srgbClr val="FF0000"/>
                </a:solidFill>
              </a:rPr>
              <a:t>Ангиография сосудов вносится в ту область к которой относится. </a:t>
            </a:r>
            <a:r>
              <a:rPr lang="ru-RU" sz="2000" b="1" dirty="0">
                <a:solidFill>
                  <a:schemeClr val="tx1"/>
                </a:solidFill>
              </a:rPr>
              <a:t>Например ангиография церебральная – заполняется строка 2 графа 3 и гафа 5, брюшной отдел аорты – строка 8 графа 3 и графа 5. Если выполняли ангиографию нижних конечностей если выполнялось с брюшной аортой до в строку 8, если просто нижние конечности то строка 12</a:t>
            </a:r>
            <a:endParaRPr lang="ru-RU" sz="2000" baseline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927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3C6DDA7-E5E6-634E-8AE2-9868F8266E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3824" y="0"/>
            <a:ext cx="10515600" cy="1325563"/>
          </a:xfrm>
        </p:spPr>
        <p:txBody>
          <a:bodyPr/>
          <a:lstStyle/>
          <a:p>
            <a:r>
              <a:rPr lang="ru-RU" dirty="0"/>
              <a:t>5117. </a:t>
            </a:r>
            <a:r>
              <a:rPr lang="x-none" b="1" dirty="0"/>
              <a:t>Аппараты и оборудование для лучевой  диагностики</a:t>
            </a:r>
            <a:r>
              <a:rPr lang="ru-RU" dirty="0">
                <a:effectLst/>
              </a:rPr>
              <a:t> </a:t>
            </a:r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6056420-317F-CB38-C7B1-067A1A851A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93383"/>
            <a:ext cx="10904220" cy="6202028"/>
          </a:xfrm>
          <a:prstGeom prst="rect">
            <a:avLst/>
          </a:prstGeom>
        </p:spPr>
      </p:pic>
      <p:sp>
        <p:nvSpPr>
          <p:cNvPr id="10" name="TextBox 1">
            <a:extLst>
              <a:ext uri="{FF2B5EF4-FFF2-40B4-BE49-F238E27FC236}">
                <a16:creationId xmlns:a16="http://schemas.microsoft.com/office/drawing/2014/main" xmlns="" id="{3DB6A6FF-D403-3173-954A-A35825C9056D}"/>
              </a:ext>
            </a:extLst>
          </p:cNvPr>
          <p:cNvSpPr txBox="1"/>
          <p:nvPr/>
        </p:nvSpPr>
        <p:spPr>
          <a:xfrm>
            <a:off x="6096000" y="4327055"/>
            <a:ext cx="5839326" cy="3068355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baseline="0" dirty="0">
                <a:latin typeface="Times New Roman" pitchFamily="18" charset="0"/>
                <a:cs typeface="Times New Roman" pitchFamily="18" charset="0"/>
              </a:rPr>
              <a:t> строка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1 телеуправляемые столы-штативы заполняется отдельно, если у Вас имеется подобный рентгеновский комплекс вы так же его вносите в строку 2. и подстроку 2.2.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Подстроки 2.1, 2.2, 2.3, 2.4 берутся из строки 2.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Строка ровна или больше сумме строк 2.2+ 2.2+ 2.3+ 2.4 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Подстрока 2.1 указываются все цифровые рентгеновские комплексы.</a:t>
            </a:r>
          </a:p>
          <a:p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800" b="1" baseline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894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6197131-BB32-2570-4058-906CE9BE1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18" y="0"/>
            <a:ext cx="10515600" cy="1325563"/>
          </a:xfrm>
        </p:spPr>
        <p:txBody>
          <a:bodyPr/>
          <a:lstStyle/>
          <a:p>
            <a:r>
              <a:rPr lang="ru-RU" dirty="0"/>
              <a:t>5117. </a:t>
            </a:r>
            <a:r>
              <a:rPr lang="x-none" b="1" dirty="0"/>
              <a:t>Аппараты и оборудование для лучевой  диагностики</a:t>
            </a:r>
            <a:r>
              <a:rPr lang="ru-RU" dirty="0"/>
              <a:t> 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B191F9BF-96DD-EC1D-5588-A2E2E4E6C2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651" y="1173196"/>
            <a:ext cx="11463549" cy="5506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2032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2A6FEA8-14B0-4536-7DDB-212A5364E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E9B5DC82-AB39-6D6A-67DF-CCE3D438D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675" y="1104273"/>
            <a:ext cx="14386152" cy="502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2802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DA767D03-CF6A-59E0-5A5F-4B48D1ACB1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3E2680F-CD41-A81E-A2FC-72062CEB7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018" y="0"/>
            <a:ext cx="10515600" cy="1325563"/>
          </a:xfrm>
        </p:spPr>
        <p:txBody>
          <a:bodyPr/>
          <a:lstStyle/>
          <a:p>
            <a:r>
              <a:rPr lang="ru-RU" dirty="0"/>
              <a:t>5117. </a:t>
            </a:r>
            <a:r>
              <a:rPr lang="x-none" b="1" dirty="0"/>
              <a:t>Аппараты и оборудование для лучевой  диагностики</a:t>
            </a:r>
            <a:r>
              <a:rPr lang="ru-RU" dirty="0"/>
              <a:t>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1269001-D82E-1F4C-1CB2-FD4F38A911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0693" y="1197226"/>
            <a:ext cx="12269693" cy="6214226"/>
          </a:xfrm>
          <a:prstGeom prst="rect">
            <a:avLst/>
          </a:prstGeom>
        </p:spPr>
      </p:pic>
      <p:sp>
        <p:nvSpPr>
          <p:cNvPr id="5" name="TextBox 1">
            <a:extLst>
              <a:ext uri="{FF2B5EF4-FFF2-40B4-BE49-F238E27FC236}">
                <a16:creationId xmlns:a16="http://schemas.microsoft.com/office/drawing/2014/main" xmlns="" id="{925B060D-B6DC-3794-44D2-C567FB5007D8}"/>
              </a:ext>
            </a:extLst>
          </p:cNvPr>
          <p:cNvSpPr txBox="1"/>
          <p:nvPr/>
        </p:nvSpPr>
        <p:spPr>
          <a:xfrm>
            <a:off x="6256421" y="4369216"/>
            <a:ext cx="5582653" cy="2657226"/>
          </a:xfrm>
          <a:prstGeom prst="rect">
            <a:avLst/>
          </a:prstGeom>
          <a:solidFill>
            <a:schemeClr val="lt1"/>
          </a:solidFill>
          <a:ln w="9525" cmpd="sng">
            <a:solidFill>
              <a:schemeClr val="lt1">
                <a:shade val="50000"/>
              </a:schemeClr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>
                <a:solidFill>
                  <a:srgbClr val="FF0000"/>
                </a:solidFill>
              </a:rPr>
              <a:t>Компьютерные томографы которые были «перенесенные» из других М.О. не заполняют графы оказания амбулаторной помощи, даже если они её оказывают. Графы 4, 6, 8 должны быть пустыми. </a:t>
            </a:r>
            <a:endParaRPr lang="ru-RU" sz="2400" baseline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108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1919287" y="115888"/>
            <a:ext cx="8374380" cy="649605"/>
          </a:xfrm>
          <a:custGeom>
            <a:avLst/>
            <a:gdLst/>
            <a:ahLst/>
            <a:cxnLst/>
            <a:rect l="l" t="t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411159" y="67761"/>
            <a:ext cx="11369682" cy="697049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04775" algn="ctr">
              <a:spcBef>
                <a:spcPts val="920"/>
              </a:spcBef>
            </a:pPr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Изменений в таблицах нет.</a:t>
            </a:r>
            <a:endParaRPr sz="1600" dirty="0">
              <a:latin typeface="Times New Roman"/>
              <a:cs typeface="Times New Roman"/>
            </a:endParaRPr>
          </a:p>
          <a:p>
            <a:pPr>
              <a:spcBef>
                <a:spcPts val="35"/>
              </a:spcBef>
            </a:pPr>
            <a:endParaRPr sz="2400" dirty="0">
              <a:latin typeface="Times New Roman"/>
              <a:cs typeface="Times New Roman"/>
            </a:endParaRPr>
          </a:p>
          <a:p>
            <a:pPr marL="12700" marR="5080">
              <a:spcBef>
                <a:spcPts val="5"/>
              </a:spcBef>
            </a:pPr>
            <a:r>
              <a:rPr sz="3600" b="1" spc="-15" dirty="0" err="1">
                <a:latin typeface="Times New Roman"/>
                <a:cs typeface="Times New Roman"/>
              </a:rPr>
              <a:t>Таблиц</a:t>
            </a:r>
            <a:r>
              <a:rPr lang="ru-RU" sz="3600" b="1" spc="-15" dirty="0">
                <a:latin typeface="Times New Roman"/>
                <a:cs typeface="Times New Roman"/>
              </a:rPr>
              <a:t>а</a:t>
            </a:r>
            <a:r>
              <a:rPr sz="3600" b="1" spc="-15" dirty="0">
                <a:latin typeface="Times New Roman"/>
                <a:cs typeface="Times New Roman"/>
              </a:rPr>
              <a:t> </a:t>
            </a:r>
            <a:r>
              <a:rPr sz="3600" b="1" dirty="0">
                <a:latin typeface="Times New Roman"/>
                <a:cs typeface="Times New Roman"/>
              </a:rPr>
              <a:t>5100 </a:t>
            </a:r>
            <a:r>
              <a:rPr sz="3600" b="1" spc="-5" dirty="0">
                <a:latin typeface="Times New Roman"/>
                <a:cs typeface="Times New Roman"/>
              </a:rPr>
              <a:t>«</a:t>
            </a:r>
            <a:r>
              <a:rPr sz="3600" spc="-5" dirty="0">
                <a:latin typeface="Times New Roman"/>
                <a:cs typeface="Times New Roman"/>
              </a:rPr>
              <a:t>Рентгенодиагностические </a:t>
            </a:r>
            <a:r>
              <a:rPr sz="3600" spc="-10" dirty="0">
                <a:latin typeface="Times New Roman"/>
                <a:cs typeface="Times New Roman"/>
              </a:rPr>
              <a:t>исследования </a:t>
            </a:r>
            <a:r>
              <a:rPr sz="3600" spc="-5" dirty="0">
                <a:latin typeface="Times New Roman"/>
                <a:cs typeface="Times New Roman"/>
              </a:rPr>
              <a:t>(без профилактических исследований)»  </a:t>
            </a:r>
            <a:endParaRPr lang="ru-RU" sz="3600" spc="-5" dirty="0">
              <a:latin typeface="Times New Roman"/>
              <a:cs typeface="Times New Roman"/>
            </a:endParaRPr>
          </a:p>
          <a:p>
            <a:pPr marL="12700" marR="5080">
              <a:spcBef>
                <a:spcPts val="5"/>
              </a:spcBef>
            </a:pPr>
            <a:r>
              <a:rPr lang="ru-RU" sz="3600" b="1" spc="-5" dirty="0">
                <a:latin typeface="Times New Roman"/>
                <a:cs typeface="Times New Roman"/>
              </a:rPr>
              <a:t>Т</a:t>
            </a:r>
            <a:r>
              <a:rPr sz="3600" b="1" spc="-5" dirty="0" err="1">
                <a:latin typeface="Times New Roman"/>
                <a:cs typeface="Times New Roman"/>
              </a:rPr>
              <a:t>аблица</a:t>
            </a:r>
            <a:r>
              <a:rPr sz="3600" b="1" spc="-5" dirty="0">
                <a:latin typeface="Times New Roman"/>
                <a:cs typeface="Times New Roman"/>
              </a:rPr>
              <a:t> </a:t>
            </a:r>
            <a:r>
              <a:rPr lang="ru-RU" sz="3600" b="1" spc="-5" dirty="0">
                <a:latin typeface="Times New Roman"/>
                <a:cs typeface="Times New Roman"/>
              </a:rPr>
              <a:t> </a:t>
            </a:r>
            <a:r>
              <a:rPr sz="3600" b="1" spc="-35" dirty="0">
                <a:latin typeface="Times New Roman"/>
                <a:cs typeface="Times New Roman"/>
              </a:rPr>
              <a:t>5111 </a:t>
            </a:r>
            <a:r>
              <a:rPr sz="3600" spc="-10" dirty="0">
                <a:latin typeface="Times New Roman"/>
                <a:cs typeface="Times New Roman"/>
              </a:rPr>
              <a:t>«Рентгенохирургия, </a:t>
            </a:r>
            <a:r>
              <a:rPr sz="3600" spc="-5" dirty="0">
                <a:latin typeface="Times New Roman"/>
                <a:cs typeface="Times New Roman"/>
              </a:rPr>
              <a:t>рентгеноэндоваскулярные диагностика </a:t>
            </a:r>
            <a:r>
              <a:rPr sz="3600" dirty="0">
                <a:latin typeface="Times New Roman"/>
                <a:cs typeface="Times New Roman"/>
              </a:rPr>
              <a:t>и</a:t>
            </a:r>
            <a:r>
              <a:rPr sz="3600" spc="40" dirty="0">
                <a:latin typeface="Times New Roman"/>
                <a:cs typeface="Times New Roman"/>
              </a:rPr>
              <a:t> </a:t>
            </a:r>
            <a:r>
              <a:rPr sz="3600" spc="-5" dirty="0" err="1">
                <a:latin typeface="Times New Roman"/>
                <a:cs typeface="Times New Roman"/>
              </a:rPr>
              <a:t>лечение</a:t>
            </a:r>
            <a:r>
              <a:rPr sz="3600" spc="-5" dirty="0">
                <a:latin typeface="Times New Roman"/>
                <a:cs typeface="Times New Roman"/>
              </a:rPr>
              <a:t>»</a:t>
            </a:r>
            <a:endParaRPr lang="ru-RU" sz="3600" spc="-5" dirty="0">
              <a:latin typeface="Times New Roman"/>
              <a:cs typeface="Times New Roman"/>
            </a:endParaRPr>
          </a:p>
          <a:p>
            <a:pPr marL="12700" marR="5080">
              <a:spcBef>
                <a:spcPts val="5"/>
              </a:spcBef>
            </a:pPr>
            <a:endParaRPr sz="3600" dirty="0">
              <a:latin typeface="Times New Roman"/>
              <a:cs typeface="Times New Roman"/>
            </a:endParaRPr>
          </a:p>
          <a:p>
            <a:pPr marL="12700">
              <a:lnSpc>
                <a:spcPts val="1660"/>
              </a:lnSpc>
            </a:pPr>
            <a:r>
              <a:rPr sz="3600" b="1" spc="-10" dirty="0" err="1">
                <a:latin typeface="Times New Roman"/>
                <a:cs typeface="Times New Roman"/>
              </a:rPr>
              <a:t>Таблица</a:t>
            </a:r>
            <a:r>
              <a:rPr sz="3600" b="1" spc="-10" dirty="0">
                <a:latin typeface="Times New Roman"/>
                <a:cs typeface="Times New Roman"/>
              </a:rPr>
              <a:t> </a:t>
            </a:r>
            <a:r>
              <a:rPr sz="3600" b="1" spc="-20" dirty="0">
                <a:latin typeface="Times New Roman"/>
                <a:cs typeface="Times New Roman"/>
              </a:rPr>
              <a:t>5113 </a:t>
            </a:r>
            <a:r>
              <a:rPr sz="3600" b="1" spc="-100" dirty="0">
                <a:latin typeface="Times New Roman"/>
                <a:cs typeface="Times New Roman"/>
              </a:rPr>
              <a:t>«</a:t>
            </a:r>
            <a:r>
              <a:rPr sz="3600" b="1" dirty="0">
                <a:latin typeface="Times New Roman" pitchFamily="18" charset="0"/>
                <a:cs typeface="Times New Roman" pitchFamily="18" charset="0"/>
              </a:rPr>
              <a:t>Компьютерная томография</a:t>
            </a:r>
            <a:r>
              <a:rPr sz="3600" b="1" spc="-110" dirty="0">
                <a:latin typeface="Times New Roman" pitchFamily="18" charset="0"/>
                <a:cs typeface="Times New Roman" pitchFamily="18" charset="0"/>
              </a:rPr>
              <a:t>»</a:t>
            </a:r>
            <a:endParaRPr sz="3600" dirty="0">
              <a:latin typeface="Times New Roman" pitchFamily="18" charset="0"/>
              <a:cs typeface="Times New Roman" pitchFamily="18" charset="0"/>
            </a:endParaRPr>
          </a:p>
          <a:p>
            <a:pPr marL="12700">
              <a:spcBef>
                <a:spcPts val="35"/>
              </a:spcBef>
            </a:pPr>
            <a:r>
              <a:rPr sz="3600" b="1" spc="-10" dirty="0">
                <a:latin typeface="Times New Roman"/>
                <a:cs typeface="Times New Roman"/>
              </a:rPr>
              <a:t>Таблицы </a:t>
            </a:r>
            <a:r>
              <a:rPr sz="3600" b="1" spc="-20" dirty="0">
                <a:latin typeface="Times New Roman"/>
                <a:cs typeface="Times New Roman"/>
              </a:rPr>
              <a:t>5114 </a:t>
            </a:r>
            <a:r>
              <a:rPr sz="3600" spc="-5" dirty="0">
                <a:latin typeface="Times New Roman"/>
                <a:cs typeface="Times New Roman"/>
              </a:rPr>
              <a:t>«Рентгенологические </a:t>
            </a:r>
            <a:r>
              <a:rPr sz="3600" dirty="0">
                <a:latin typeface="Times New Roman"/>
                <a:cs typeface="Times New Roman"/>
              </a:rPr>
              <a:t>профилактические </a:t>
            </a:r>
            <a:r>
              <a:rPr sz="3600" spc="-10" dirty="0">
                <a:latin typeface="Times New Roman"/>
                <a:cs typeface="Times New Roman"/>
              </a:rPr>
              <a:t>(скрининговые)</a:t>
            </a:r>
            <a:r>
              <a:rPr sz="3600" spc="60" dirty="0">
                <a:latin typeface="Times New Roman"/>
                <a:cs typeface="Times New Roman"/>
              </a:rPr>
              <a:t> </a:t>
            </a:r>
            <a:r>
              <a:rPr sz="3600" spc="-5" dirty="0">
                <a:latin typeface="Times New Roman"/>
                <a:cs typeface="Times New Roman"/>
              </a:rPr>
              <a:t>обследования»</a:t>
            </a:r>
            <a:endParaRPr sz="3600" dirty="0">
              <a:latin typeface="Times New Roman"/>
              <a:cs typeface="Times New Roman"/>
            </a:endParaRPr>
          </a:p>
          <a:p>
            <a:pPr marL="12700"/>
            <a:r>
              <a:rPr sz="3600" b="1" spc="-10" dirty="0" err="1">
                <a:latin typeface="Times New Roman"/>
                <a:cs typeface="Times New Roman"/>
              </a:rPr>
              <a:t>Таблица</a:t>
            </a:r>
            <a:r>
              <a:rPr sz="3600" b="1" spc="-10" dirty="0">
                <a:latin typeface="Times New Roman"/>
                <a:cs typeface="Times New Roman"/>
              </a:rPr>
              <a:t> </a:t>
            </a:r>
            <a:r>
              <a:rPr sz="3600" b="1" spc="-20" dirty="0">
                <a:latin typeface="Times New Roman"/>
                <a:cs typeface="Times New Roman"/>
              </a:rPr>
              <a:t>5117 </a:t>
            </a:r>
            <a:r>
              <a:rPr sz="3600" b="1" u="sng" spc="-5" dirty="0">
                <a:latin typeface="Times New Roman"/>
                <a:cs typeface="Times New Roman"/>
              </a:rPr>
              <a:t>«Аппараты </a:t>
            </a:r>
            <a:r>
              <a:rPr sz="3600" b="1" u="sng" dirty="0">
                <a:latin typeface="Times New Roman"/>
                <a:cs typeface="Times New Roman"/>
              </a:rPr>
              <a:t>и </a:t>
            </a:r>
            <a:r>
              <a:rPr sz="3600" b="1" u="sng" spc="-15" dirty="0">
                <a:latin typeface="Times New Roman"/>
                <a:cs typeface="Times New Roman"/>
              </a:rPr>
              <a:t>оборудование </a:t>
            </a:r>
            <a:r>
              <a:rPr sz="3600" b="1" u="sng" dirty="0">
                <a:latin typeface="Times New Roman"/>
                <a:cs typeface="Times New Roman"/>
              </a:rPr>
              <a:t>для лучевой</a:t>
            </a:r>
            <a:r>
              <a:rPr sz="3600" b="1" u="sng" spc="270" dirty="0">
                <a:latin typeface="Times New Roman"/>
                <a:cs typeface="Times New Roman"/>
              </a:rPr>
              <a:t> </a:t>
            </a:r>
            <a:r>
              <a:rPr sz="3600" b="1" u="sng" spc="-5" dirty="0">
                <a:latin typeface="Times New Roman"/>
                <a:cs typeface="Times New Roman"/>
              </a:rPr>
              <a:t>диагностики»</a:t>
            </a:r>
            <a:endParaRPr sz="3600" u="sng" dirty="0">
              <a:latin typeface="Times New Roman"/>
              <a:cs typeface="Times New Roman"/>
            </a:endParaRPr>
          </a:p>
          <a:p>
            <a:pPr marL="12700" marR="937894"/>
            <a:r>
              <a:rPr sz="3600" b="1" spc="-10" dirty="0" err="1">
                <a:latin typeface="Times New Roman"/>
                <a:cs typeface="Times New Roman"/>
              </a:rPr>
              <a:t>Таблица</a:t>
            </a:r>
            <a:r>
              <a:rPr sz="3600" b="1" spc="-10" dirty="0">
                <a:latin typeface="Times New Roman"/>
                <a:cs typeface="Times New Roman"/>
              </a:rPr>
              <a:t> </a:t>
            </a:r>
            <a:r>
              <a:rPr sz="3600" b="1" spc="-20" dirty="0">
                <a:latin typeface="Times New Roman"/>
                <a:cs typeface="Times New Roman"/>
              </a:rPr>
              <a:t>5119 </a:t>
            </a:r>
            <a:r>
              <a:rPr sz="3600" spc="-5" dirty="0">
                <a:latin typeface="Times New Roman"/>
                <a:cs typeface="Times New Roman"/>
              </a:rPr>
              <a:t>«Магнитно-резонансные</a:t>
            </a:r>
            <a:r>
              <a:rPr sz="3600" spc="-10" dirty="0">
                <a:latin typeface="Times New Roman"/>
                <a:cs typeface="Times New Roman"/>
              </a:rPr>
              <a:t> томографии»</a:t>
            </a:r>
            <a:endParaRPr sz="3600" dirty="0">
              <a:latin typeface="Times New Roman"/>
              <a:cs typeface="Times New Roman"/>
            </a:endParaRPr>
          </a:p>
          <a:p>
            <a:pPr marL="12700"/>
            <a:endParaRPr sz="1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02391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889371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КАЗАНЦЕВ КОНСТАНТИН БОРИСОВИЧ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9600" b="1" dirty="0"/>
              <a:t>8-924-272-8882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en-US" sz="7200" b="1" dirty="0"/>
              <a:t>dr.kazancev2017@yandex.ru</a:t>
            </a:r>
            <a:r>
              <a:rPr lang="ru-RU" sz="7200" dirty="0"/>
              <a:t/>
            </a:r>
            <a:br>
              <a:rPr lang="ru-RU" sz="72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86832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C2ABBE2-AA72-ED45-B884-C8D735A320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/>
              <a:t>Спасибо за внимание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254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14F1DC2-C9CE-994C-7998-CBFC2A4115DA}"/>
              </a:ext>
            </a:extLst>
          </p:cNvPr>
          <p:cNvSpPr txBox="1"/>
          <p:nvPr/>
        </p:nvSpPr>
        <p:spPr>
          <a:xfrm>
            <a:off x="2069432" y="1620253"/>
            <a:ext cx="8090100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/>
              <a:t>ПРОВЕРЯЕМ ЧИСЛА</a:t>
            </a:r>
          </a:p>
          <a:p>
            <a:pPr algn="ctr"/>
            <a:r>
              <a:rPr lang="ru-RU" sz="12000" b="1" dirty="0">
                <a:solidFill>
                  <a:srgbClr val="FF0000"/>
                </a:solidFill>
              </a:rPr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2557140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4DC4250A-C184-5418-9CDE-FC840E14F4E4}"/>
              </a:ext>
            </a:extLst>
          </p:cNvPr>
          <p:cNvSpPr txBox="1"/>
          <p:nvPr/>
        </p:nvSpPr>
        <p:spPr>
          <a:xfrm>
            <a:off x="288758" y="272715"/>
            <a:ext cx="11454063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Таблицы данного раздела заполняются в медицинских организациях, имеющие соответствующее оборудование и или диагностические службы. Включают сведенья об исследованиях проведенных в рентгенологических отделениях (кабинетах) </a:t>
            </a:r>
          </a:p>
          <a:p>
            <a:endParaRPr lang="ru-RU" sz="2800" dirty="0"/>
          </a:p>
          <a:p>
            <a:r>
              <a:rPr lang="ru-RU" sz="2800" dirty="0"/>
              <a:t>Если диагностическое отделение данной организации оказывает помощь не только своим пациентам, но и пациентам, направленные другими организациями, в сведения о работе включается </a:t>
            </a:r>
            <a:r>
              <a:rPr lang="ru-RU" sz="2800" b="1" dirty="0">
                <a:solidFill>
                  <a:srgbClr val="FF0000"/>
                </a:solidFill>
              </a:rPr>
              <a:t>ВЕСЬ объем проведенной работы, не зависимо от того каким пациентам была оказана помощь</a:t>
            </a:r>
            <a:r>
              <a:rPr lang="ru-RU" sz="2800" dirty="0"/>
              <a:t>. </a:t>
            </a:r>
            <a:r>
              <a:rPr lang="ru-RU" sz="2800" b="1" dirty="0">
                <a:solidFill>
                  <a:srgbClr val="FF0000"/>
                </a:solidFill>
              </a:rPr>
              <a:t>В ТОМ ЧИСЛЕ И НА ПЕРЕДВИЖНЫХ РЕНТГЕНОВСКИХ АППАРАТАХ, </a:t>
            </a:r>
            <a:r>
              <a:rPr lang="ru-RU" sz="2800" b="1" u="sng" dirty="0"/>
              <a:t>не зависимо брали ли в аренду оборудование</a:t>
            </a:r>
            <a:r>
              <a:rPr lang="ru-RU" sz="2800" dirty="0"/>
              <a:t>, и какое учреждение выполняет описание исследований.   </a:t>
            </a:r>
          </a:p>
          <a:p>
            <a:endParaRPr lang="ru-RU" sz="2800" dirty="0"/>
          </a:p>
          <a:p>
            <a:r>
              <a:rPr lang="ru-RU" sz="2800" b="1" dirty="0">
                <a:solidFill>
                  <a:srgbClr val="FF0000"/>
                </a:solidFill>
              </a:rPr>
              <a:t>НЕ ВКЛЮЧАЮТСЯ </a:t>
            </a:r>
            <a:r>
              <a:rPr lang="ru-RU" sz="2800" dirty="0"/>
              <a:t>сведения об анализах и исследованиях, проведённых в других организациях. </a:t>
            </a:r>
          </a:p>
        </p:txBody>
      </p:sp>
    </p:spTree>
    <p:extLst>
      <p:ext uri="{BB962C8B-B14F-4D97-AF65-F5344CB8AC3E}">
        <p14:creationId xmlns:p14="http://schemas.microsoft.com/office/powerpoint/2010/main" val="35964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0E0436ED-CD01-0FC3-DC5D-95D61560C9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07483F2-415C-9A1A-1BB7-DCF402FE0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137" y="365125"/>
            <a:ext cx="11470105" cy="3517064"/>
          </a:xfrm>
        </p:spPr>
        <p:txBody>
          <a:bodyPr>
            <a:normAutofit fontScale="90000"/>
          </a:bodyPr>
          <a:lstStyle/>
          <a:p>
            <a:r>
              <a:rPr lang="ru-RU" dirty="0"/>
              <a:t>5100. </a:t>
            </a:r>
            <a:r>
              <a:rPr lang="x-none" b="1" dirty="0"/>
              <a:t>Рентгенодиагностические исследования (</a:t>
            </a:r>
            <a:r>
              <a:rPr lang="x-none" b="1" dirty="0">
                <a:solidFill>
                  <a:srgbClr val="FF0000"/>
                </a:solidFill>
              </a:rPr>
              <a:t>без профилактических исследований</a:t>
            </a:r>
            <a:r>
              <a:rPr lang="x-none" b="1" dirty="0"/>
              <a:t>)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>Включает в себя ВСЕ рентгенодиагностические мероприятия</a:t>
            </a:r>
            <a:r>
              <a:rPr lang="x-none" dirty="0"/>
              <a:t> </a:t>
            </a:r>
            <a:r>
              <a:rPr lang="ru-RU" dirty="0"/>
              <a:t>проводимые в М.О.</a:t>
            </a:r>
            <a:br>
              <a:rPr lang="ru-RU" dirty="0"/>
            </a:br>
            <a:r>
              <a:rPr lang="ru-RU" dirty="0"/>
              <a:t>ЗА ИСКЛЮЧЕНИЕМ :</a:t>
            </a:r>
            <a:br>
              <a:rPr lang="ru-RU" dirty="0"/>
            </a:b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BD19470-7B07-74D0-C5CF-572150B63689}"/>
              </a:ext>
            </a:extLst>
          </p:cNvPr>
          <p:cNvSpPr txBox="1"/>
          <p:nvPr/>
        </p:nvSpPr>
        <p:spPr>
          <a:xfrm>
            <a:off x="657726" y="3100136"/>
            <a:ext cx="991402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ПРОФИЛАКТИЧЕСКИХ ИССЛЕДОВАНИЙ (5114), флюорографии, профилактические рентгенографии лёгких, в том числе и в 2х проекциях, профилактические маммографические исследования.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Интервенционные (5111)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КТ исследования (5113). </a:t>
            </a:r>
          </a:p>
        </p:txBody>
      </p:sp>
    </p:spTree>
    <p:extLst>
      <p:ext uri="{BB962C8B-B14F-4D97-AF65-F5344CB8AC3E}">
        <p14:creationId xmlns:p14="http://schemas.microsoft.com/office/powerpoint/2010/main" val="28653984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4684EE82-6D51-F31B-0059-D2C427EF0F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49736C-3524-FE56-B77B-B66671D0F4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3137" y="365125"/>
            <a:ext cx="11470105" cy="3517064"/>
          </a:xfrm>
        </p:spPr>
        <p:txBody>
          <a:bodyPr>
            <a:normAutofit/>
          </a:bodyPr>
          <a:lstStyle/>
          <a:p>
            <a:r>
              <a:rPr lang="ru-RU" dirty="0"/>
              <a:t>5100. </a:t>
            </a:r>
            <a:r>
              <a:rPr lang="x-none" b="1" dirty="0"/>
              <a:t>Рентгенодиагностические исследования (</a:t>
            </a:r>
            <a:r>
              <a:rPr lang="x-none" b="1" dirty="0">
                <a:solidFill>
                  <a:srgbClr val="FF0000"/>
                </a:solidFill>
              </a:rPr>
              <a:t>без профилактических исследований</a:t>
            </a:r>
            <a:r>
              <a:rPr lang="x-none" b="1" dirty="0"/>
              <a:t>)</a:t>
            </a: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11C57CD0-389E-ACA5-B415-0EB547608D77}"/>
              </a:ext>
            </a:extLst>
          </p:cNvPr>
          <p:cNvSpPr txBox="1"/>
          <p:nvPr/>
        </p:nvSpPr>
        <p:spPr>
          <a:xfrm>
            <a:off x="657726" y="1911510"/>
            <a:ext cx="991402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000" dirty="0"/>
              <a:t>С графах 3 и 4, 11, 12, 13 указывается количество пациентов, или количество исследований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000" dirty="0"/>
              <a:t>В графах 5, 6, 7, 8, 9, 10 количество снимков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4000" dirty="0"/>
              <a:t>Графа 3 </a:t>
            </a:r>
            <a:r>
              <a:rPr lang="ru-RU" sz="4000" b="1" u="sng" dirty="0"/>
              <a:t>не может быть меньше</a:t>
            </a:r>
            <a:r>
              <a:rPr lang="ru-RU" sz="4000" dirty="0"/>
              <a:t> граф остальных граф, в редких случаях может быть равна им. </a:t>
            </a:r>
          </a:p>
        </p:txBody>
      </p:sp>
    </p:spTree>
    <p:extLst>
      <p:ext uri="{BB962C8B-B14F-4D97-AF65-F5344CB8AC3E}">
        <p14:creationId xmlns:p14="http://schemas.microsoft.com/office/powerpoint/2010/main" val="997978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4041A7-6E90-7649-40E1-9DCCC0A70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361282"/>
            <a:ext cx="10515600" cy="1325563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ПОЧЕМУ НЕ МЕНЕЕ 2 ПРОЕКЦИЙ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CB74137-6A4F-D512-FE6E-194DD9857F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062" y="1690688"/>
            <a:ext cx="7808495" cy="5660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50328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38AC35A-8C23-B46F-7A0E-423C7AD076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E757A3B-93C6-2858-CCD7-167EF263C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95759"/>
          </a:xfrm>
        </p:spPr>
        <p:txBody>
          <a:bodyPr>
            <a:normAutofit fontScale="90000"/>
          </a:bodyPr>
          <a:lstStyle/>
          <a:p>
            <a:r>
              <a:rPr lang="ru-RU" sz="5000" b="1" u="sng" dirty="0">
                <a:solidFill>
                  <a:srgbClr val="FF0000"/>
                </a:solidFill>
              </a:rPr>
              <a:t>Рентгеновская томография, </a:t>
            </a:r>
            <a:r>
              <a:rPr lang="ru-RU" sz="5000" b="1" dirty="0">
                <a:solidFill>
                  <a:srgbClr val="FF0000"/>
                </a:solidFill>
              </a:rPr>
              <a:t>графы 9 и 10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E84714AB-9E61-2699-8E44-4F1AFAE87E4D}"/>
              </a:ext>
            </a:extLst>
          </p:cNvPr>
          <p:cNvSpPr txBox="1"/>
          <p:nvPr/>
        </p:nvSpPr>
        <p:spPr>
          <a:xfrm>
            <a:off x="838200" y="1120676"/>
            <a:ext cx="1139011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/>
              <a:t>Конусно-лучевая томография ЧЛО, ППН вносится в таблицу 5100 в графы 3, 4, 9, 10. </a:t>
            </a:r>
            <a:r>
              <a:rPr lang="ru-RU" sz="3600" u="sng" dirty="0"/>
              <a:t>1 исследование 1 цифровая томограмма.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>КЛКТ не является </a:t>
            </a:r>
            <a:r>
              <a:rPr lang="ru-RU" sz="3600" dirty="0" err="1"/>
              <a:t>мультиспиральным</a:t>
            </a:r>
            <a:r>
              <a:rPr lang="ru-RU" sz="3600" dirty="0"/>
              <a:t> компьютерным томографом.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/>
              <a:t>Линейные томограммы, 1 исследование, в графы 9 и 10 вносится количество снимков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b="1" u="sng" dirty="0" err="1"/>
              <a:t>Томосинтез</a:t>
            </a:r>
            <a:r>
              <a:rPr lang="ru-RU" sz="3600" b="1" u="sng" dirty="0"/>
              <a:t> </a:t>
            </a:r>
            <a:r>
              <a:rPr lang="ru-RU" sz="3600" dirty="0"/>
              <a:t>так же вносится в данных раздел, в графу 10,</a:t>
            </a:r>
            <a:r>
              <a:rPr lang="ru-RU" sz="3600" u="sng" dirty="0"/>
              <a:t> 1 исследование 1 цифровая томограмма.</a:t>
            </a:r>
            <a:endParaRPr lang="ru-RU" sz="3600" b="1" u="sng" dirty="0"/>
          </a:p>
        </p:txBody>
      </p:sp>
    </p:spTree>
    <p:extLst>
      <p:ext uri="{BB962C8B-B14F-4D97-AF65-F5344CB8AC3E}">
        <p14:creationId xmlns:p14="http://schemas.microsoft.com/office/powerpoint/2010/main" val="2005602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xmlns="" id="{22F17D6F-7067-F5FC-1D00-783FC16A80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7613BC-3D55-0EFC-9B08-06D89A699C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95759"/>
          </a:xfrm>
        </p:spPr>
        <p:txBody>
          <a:bodyPr>
            <a:normAutofit fontScale="90000"/>
          </a:bodyPr>
          <a:lstStyle/>
          <a:p>
            <a:r>
              <a:rPr lang="ru-RU" sz="5000" b="1" u="sng" dirty="0">
                <a:solidFill>
                  <a:srgbClr val="FF0000"/>
                </a:solidFill>
              </a:rPr>
              <a:t>Контрастирование, </a:t>
            </a:r>
            <a:r>
              <a:rPr lang="ru-RU" sz="5000" b="1" dirty="0">
                <a:solidFill>
                  <a:srgbClr val="FF0000"/>
                </a:solidFill>
              </a:rPr>
              <a:t>графа 11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CED624C5-3F76-154E-CE16-D4CF47EDB8AF}"/>
              </a:ext>
            </a:extLst>
          </p:cNvPr>
          <p:cNvSpPr txBox="1"/>
          <p:nvPr/>
        </p:nvSpPr>
        <p:spPr>
          <a:xfrm>
            <a:off x="838200" y="1120676"/>
            <a:ext cx="1139011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/>
              <a:t>Вносятся ВСЕ ИССЛЕДОВАНИЯ выполнение с любым типом контрастирования, в том числе и воздух. </a:t>
            </a:r>
            <a:endParaRPr lang="ru-RU" sz="3600" b="1" u="sng" dirty="0"/>
          </a:p>
        </p:txBody>
      </p:sp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6AA32688-A40C-D8D3-CCCA-5A2E3C9FC937}"/>
              </a:ext>
            </a:extLst>
          </p:cNvPr>
          <p:cNvSpPr txBox="1">
            <a:spLocks/>
          </p:cNvSpPr>
          <p:nvPr/>
        </p:nvSpPr>
        <p:spPr>
          <a:xfrm>
            <a:off x="990600" y="2321005"/>
            <a:ext cx="10515600" cy="26761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b="1" dirty="0">
                <a:solidFill>
                  <a:srgbClr val="FF0000"/>
                </a:solidFill>
              </a:rPr>
              <a:t>Амбулаторная помощь, графа 12</a:t>
            </a:r>
          </a:p>
          <a:p>
            <a:r>
              <a:rPr lang="ru-RU" sz="5000" b="1" dirty="0">
                <a:solidFill>
                  <a:srgbClr val="FF0000"/>
                </a:solidFill>
              </a:rPr>
              <a:t>Дневной стационар, графа 13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612F2EAF-3BCA-8EA3-9DC5-B3CE9E3004E0}"/>
              </a:ext>
            </a:extLst>
          </p:cNvPr>
          <p:cNvSpPr txBox="1"/>
          <p:nvPr/>
        </p:nvSpPr>
        <p:spPr>
          <a:xfrm>
            <a:off x="801885" y="3890665"/>
            <a:ext cx="113901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/>
              <a:t> Графа 3 = суммы граф 12+13, если М.О. оказывает только амбулаторную помощь.</a:t>
            </a:r>
          </a:p>
          <a:p>
            <a:r>
              <a:rPr lang="ru-RU" sz="3600" b="1" u="sng" dirty="0"/>
              <a:t>Графа3 </a:t>
            </a:r>
            <a:r>
              <a:rPr lang="en-US" sz="3600" b="1" u="sng" dirty="0"/>
              <a:t>&gt;</a:t>
            </a:r>
            <a:r>
              <a:rPr lang="ru-RU" sz="3600" b="1" u="sng" dirty="0"/>
              <a:t> суммы граф 12+13, если М.О. оказывает помощь в условиях стационара. </a:t>
            </a:r>
          </a:p>
        </p:txBody>
      </p:sp>
    </p:spTree>
    <p:extLst>
      <p:ext uri="{BB962C8B-B14F-4D97-AF65-F5344CB8AC3E}">
        <p14:creationId xmlns:p14="http://schemas.microsoft.com/office/powerpoint/2010/main" val="244198343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1159</Words>
  <Application>Microsoft Office PowerPoint</Application>
  <PresentationFormat>Произвольный</PresentationFormat>
  <Paragraphs>265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РАЗДЕЛ VI.  РАБОТА ДИАГНОСТИЧЕСКИХ ОТДЕЛЕНИЙ (КАБИНЕТОВ)</vt:lpstr>
      <vt:lpstr>Презентация PowerPoint</vt:lpstr>
      <vt:lpstr>Презентация PowerPoint</vt:lpstr>
      <vt:lpstr>Презентация PowerPoint</vt:lpstr>
      <vt:lpstr>5100. Рентгенодиагностические исследования (без профилактических исследований) Включает в себя ВСЕ рентгенодиагностические мероприятия проводимые в М.О. ЗА ИСКЛЮЧЕНИЕМ :  </vt:lpstr>
      <vt:lpstr>5100. Рентгенодиагностические исследования (без профилактических исследований)   </vt:lpstr>
      <vt:lpstr>ПОЧЕМУ НЕ МЕНЕЕ 2 ПРОЕКЦИЙ</vt:lpstr>
      <vt:lpstr>Рентгеновская томография, графы 9 и 10  </vt:lpstr>
      <vt:lpstr>Контрастирование, графа 11  </vt:lpstr>
      <vt:lpstr>Презентация PowerPoint</vt:lpstr>
      <vt:lpstr>Презентация PowerPoint</vt:lpstr>
      <vt:lpstr>Презентация PowerPoint</vt:lpstr>
      <vt:lpstr>5100 1. Рентгенодиагностические исследования (без профилактических исследований) </vt:lpstr>
      <vt:lpstr>5114. Рентгенологические профилактические (скрининговые) обследования </vt:lpstr>
      <vt:lpstr>5113. Компьютерная томография</vt:lpstr>
      <vt:lpstr>5117. Аппараты и оборудование для лучевой  диагностики </vt:lpstr>
      <vt:lpstr>5117. Аппараты и оборудование для лучевой  диагностики </vt:lpstr>
      <vt:lpstr>Презентация PowerPoint</vt:lpstr>
      <vt:lpstr>5117. Аппараты и оборудование для лучевой  диагностики </vt:lpstr>
      <vt:lpstr>КАЗАНЦЕВ КОНСТАНТИН БОРИСОВИЧ  8-924-272-8882  dr.kazancev2017@yandex.ru  </vt:lpstr>
      <vt:lpstr>Спасибо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Работа диагностических отделений</dc:title>
  <dc:creator>Игорь Тюрин</dc:creator>
  <cp:lastModifiedBy>Светлана Владимировна Макарова</cp:lastModifiedBy>
  <cp:revision>36</cp:revision>
  <dcterms:created xsi:type="dcterms:W3CDTF">2019-12-04T17:34:54Z</dcterms:created>
  <dcterms:modified xsi:type="dcterms:W3CDTF">2025-12-16T06:10:07Z</dcterms:modified>
</cp:coreProperties>
</file>